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57" r:id="rId3"/>
    <p:sldId id="290" r:id="rId4"/>
    <p:sldId id="308" r:id="rId5"/>
    <p:sldId id="294" r:id="rId6"/>
    <p:sldId id="292" r:id="rId7"/>
    <p:sldId id="305" r:id="rId8"/>
    <p:sldId id="314" r:id="rId9"/>
    <p:sldId id="309" r:id="rId10"/>
    <p:sldId id="312" r:id="rId11"/>
    <p:sldId id="299" r:id="rId12"/>
    <p:sldId id="306" r:id="rId13"/>
    <p:sldId id="313" r:id="rId14"/>
    <p:sldId id="28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307" autoAdjust="0"/>
    <p:restoredTop sz="94660"/>
  </p:normalViewPr>
  <p:slideViewPr>
    <p:cSldViewPr snapToGrid="0">
      <p:cViewPr varScale="1">
        <p:scale>
          <a:sx n="88" d="100"/>
          <a:sy n="88" d="100"/>
        </p:scale>
        <p:origin x="90" y="17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10.mp3>
</file>

<file path=ppt/media/media11.mp3>
</file>

<file path=ppt/media/media12.mp3>
</file>

<file path=ppt/media/media2.mp3>
</file>

<file path=ppt/media/media3.mp3>
</file>

<file path=ppt/media/media4.mp3>
</file>

<file path=ppt/media/media5.mp3>
</file>

<file path=ppt/media/media6.mp3>
</file>

<file path=ppt/media/media7.mp3>
</file>

<file path=ppt/media/media8.mp3>
</file>

<file path=ppt/media/media9.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EE79D-B543-4600-BB4F-13138BEDC5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1ED5A8-FE3A-4001-8FB1-591B2E610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7798F8-3A24-4574-8235-AFA19AFA9F31}"/>
              </a:ext>
            </a:extLst>
          </p:cNvPr>
          <p:cNvSpPr>
            <a:spLocks noGrp="1"/>
          </p:cNvSpPr>
          <p:nvPr>
            <p:ph type="dt" sz="half" idx="10"/>
          </p:nvPr>
        </p:nvSpPr>
        <p:spPr/>
        <p:txBody>
          <a:bodyPr/>
          <a:lstStyle/>
          <a:p>
            <a:fld id="{DFFB0472-5513-4F45-BB96-C74CC9EF5364}" type="datetimeFigureOut">
              <a:rPr lang="en-US" smtClean="0"/>
              <a:t>5/29/2020</a:t>
            </a:fld>
            <a:endParaRPr lang="en-US"/>
          </a:p>
        </p:txBody>
      </p:sp>
      <p:sp>
        <p:nvSpPr>
          <p:cNvPr id="5" name="Footer Placeholder 4">
            <a:extLst>
              <a:ext uri="{FF2B5EF4-FFF2-40B4-BE49-F238E27FC236}">
                <a16:creationId xmlns:a16="http://schemas.microsoft.com/office/drawing/2014/main" id="{14392063-9D8D-42B5-84EA-A2D6A35E29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0FEB6-738C-4BF9-80C9-7E97F8D0BAB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685072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14B2F-0711-4CDD-A67A-6769E98EC8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39F331-7BCF-4219-A54A-9B68074053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9EA9CF-2A85-46FB-B64B-2F355CA61AB2}"/>
              </a:ext>
            </a:extLst>
          </p:cNvPr>
          <p:cNvSpPr>
            <a:spLocks noGrp="1"/>
          </p:cNvSpPr>
          <p:nvPr>
            <p:ph type="dt" sz="half" idx="10"/>
          </p:nvPr>
        </p:nvSpPr>
        <p:spPr/>
        <p:txBody>
          <a:bodyPr/>
          <a:lstStyle/>
          <a:p>
            <a:fld id="{DFFB0472-5513-4F45-BB96-C74CC9EF5364}" type="datetimeFigureOut">
              <a:rPr lang="en-US" smtClean="0"/>
              <a:t>5/29/2020</a:t>
            </a:fld>
            <a:endParaRPr lang="en-US"/>
          </a:p>
        </p:txBody>
      </p:sp>
      <p:sp>
        <p:nvSpPr>
          <p:cNvPr id="5" name="Footer Placeholder 4">
            <a:extLst>
              <a:ext uri="{FF2B5EF4-FFF2-40B4-BE49-F238E27FC236}">
                <a16:creationId xmlns:a16="http://schemas.microsoft.com/office/drawing/2014/main" id="{133DE6A5-FA02-47E9-945A-4B9B059038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53CEA-9288-455D-B61B-08F48372811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017156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E5C325-E0C4-420F-A1C7-FF00E4B15B7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578B30-1B33-4C27-93EC-F84EC2E0F3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63825D-0AD5-47AB-8F78-49718A4DA54D}"/>
              </a:ext>
            </a:extLst>
          </p:cNvPr>
          <p:cNvSpPr>
            <a:spLocks noGrp="1"/>
          </p:cNvSpPr>
          <p:nvPr>
            <p:ph type="dt" sz="half" idx="10"/>
          </p:nvPr>
        </p:nvSpPr>
        <p:spPr/>
        <p:txBody>
          <a:bodyPr/>
          <a:lstStyle/>
          <a:p>
            <a:fld id="{DFFB0472-5513-4F45-BB96-C74CC9EF5364}" type="datetimeFigureOut">
              <a:rPr lang="en-US" smtClean="0"/>
              <a:t>5/29/2020</a:t>
            </a:fld>
            <a:endParaRPr lang="en-US"/>
          </a:p>
        </p:txBody>
      </p:sp>
      <p:sp>
        <p:nvSpPr>
          <p:cNvPr id="5" name="Footer Placeholder 4">
            <a:extLst>
              <a:ext uri="{FF2B5EF4-FFF2-40B4-BE49-F238E27FC236}">
                <a16:creationId xmlns:a16="http://schemas.microsoft.com/office/drawing/2014/main" id="{F9890786-73C1-456E-A4E6-6133870D04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B0642D-4230-4698-92CB-666FB0A83D7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357733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3AD5A-EF48-43CB-9C05-F6DCB8B33D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1733BD-19DA-445C-91B3-54099B4B74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B64E16-B538-4A61-A770-7AF259689F10}"/>
              </a:ext>
            </a:extLst>
          </p:cNvPr>
          <p:cNvSpPr>
            <a:spLocks noGrp="1"/>
          </p:cNvSpPr>
          <p:nvPr>
            <p:ph type="dt" sz="half" idx="10"/>
          </p:nvPr>
        </p:nvSpPr>
        <p:spPr/>
        <p:txBody>
          <a:bodyPr/>
          <a:lstStyle/>
          <a:p>
            <a:fld id="{DFFB0472-5513-4F45-BB96-C74CC9EF5364}" type="datetimeFigureOut">
              <a:rPr lang="en-US" smtClean="0"/>
              <a:t>5/29/2020</a:t>
            </a:fld>
            <a:endParaRPr lang="en-US"/>
          </a:p>
        </p:txBody>
      </p:sp>
      <p:sp>
        <p:nvSpPr>
          <p:cNvPr id="5" name="Footer Placeholder 4">
            <a:extLst>
              <a:ext uri="{FF2B5EF4-FFF2-40B4-BE49-F238E27FC236}">
                <a16:creationId xmlns:a16="http://schemas.microsoft.com/office/drawing/2014/main" id="{C5EDAF8E-7F88-41ED-9057-17D422EAD2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AB98E6-AA72-481B-BAD2-0BCF598AAD90}"/>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2403846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C17F4-253D-4A32-9C8B-6AADD4DC5E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A0C93A-3329-4849-A809-E99DEFFBC5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640D41-2B8D-4338-AE00-3055666D3C61}"/>
              </a:ext>
            </a:extLst>
          </p:cNvPr>
          <p:cNvSpPr>
            <a:spLocks noGrp="1"/>
          </p:cNvSpPr>
          <p:nvPr>
            <p:ph type="dt" sz="half" idx="10"/>
          </p:nvPr>
        </p:nvSpPr>
        <p:spPr/>
        <p:txBody>
          <a:bodyPr/>
          <a:lstStyle/>
          <a:p>
            <a:fld id="{DFFB0472-5513-4F45-BB96-C74CC9EF5364}" type="datetimeFigureOut">
              <a:rPr lang="en-US" smtClean="0"/>
              <a:t>5/29/2020</a:t>
            </a:fld>
            <a:endParaRPr lang="en-US"/>
          </a:p>
        </p:txBody>
      </p:sp>
      <p:sp>
        <p:nvSpPr>
          <p:cNvPr id="5" name="Footer Placeholder 4">
            <a:extLst>
              <a:ext uri="{FF2B5EF4-FFF2-40B4-BE49-F238E27FC236}">
                <a16:creationId xmlns:a16="http://schemas.microsoft.com/office/drawing/2014/main" id="{97C5051C-D8ED-46A4-917C-554FCEC5E5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372406-04AC-4CCB-B5D5-B0D5EE7D61B6}"/>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0438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697D-8DD4-45D1-815F-2B15297088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60A2F2-1235-40AF-B3DB-5E56BD703B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89A468-9650-4E8B-BC7B-F2D6034D94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7F2C92-191A-4C15-B607-8B10490427B7}"/>
              </a:ext>
            </a:extLst>
          </p:cNvPr>
          <p:cNvSpPr>
            <a:spLocks noGrp="1"/>
          </p:cNvSpPr>
          <p:nvPr>
            <p:ph type="dt" sz="half" idx="10"/>
          </p:nvPr>
        </p:nvSpPr>
        <p:spPr/>
        <p:txBody>
          <a:bodyPr/>
          <a:lstStyle/>
          <a:p>
            <a:fld id="{DFFB0472-5513-4F45-BB96-C74CC9EF5364}" type="datetimeFigureOut">
              <a:rPr lang="en-US" smtClean="0"/>
              <a:t>5/29/2020</a:t>
            </a:fld>
            <a:endParaRPr lang="en-US"/>
          </a:p>
        </p:txBody>
      </p:sp>
      <p:sp>
        <p:nvSpPr>
          <p:cNvPr id="6" name="Footer Placeholder 5">
            <a:extLst>
              <a:ext uri="{FF2B5EF4-FFF2-40B4-BE49-F238E27FC236}">
                <a16:creationId xmlns:a16="http://schemas.microsoft.com/office/drawing/2014/main" id="{9E25CC2A-EB55-4F4A-B418-1AB555345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706207-BC01-45AB-B2DC-2B63C617996B}"/>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625190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AFA6F-8AD2-4B84-86CA-F33D49D675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19CD44-BA36-44FD-B1A8-3698C55E7C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232C94-EEC3-4DC9-BFA7-662E5394A0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BC4AD3-49A7-49B7-9EE7-B6BEC9116B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8EE630-1483-492A-A316-30EF90D45F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61C3AEE-D94A-4040-A3CF-D4EEB02852BD}"/>
              </a:ext>
            </a:extLst>
          </p:cNvPr>
          <p:cNvSpPr>
            <a:spLocks noGrp="1"/>
          </p:cNvSpPr>
          <p:nvPr>
            <p:ph type="dt" sz="half" idx="10"/>
          </p:nvPr>
        </p:nvSpPr>
        <p:spPr/>
        <p:txBody>
          <a:bodyPr/>
          <a:lstStyle/>
          <a:p>
            <a:fld id="{DFFB0472-5513-4F45-BB96-C74CC9EF5364}" type="datetimeFigureOut">
              <a:rPr lang="en-US" smtClean="0"/>
              <a:t>5/29/2020</a:t>
            </a:fld>
            <a:endParaRPr lang="en-US"/>
          </a:p>
        </p:txBody>
      </p:sp>
      <p:sp>
        <p:nvSpPr>
          <p:cNvPr id="8" name="Footer Placeholder 7">
            <a:extLst>
              <a:ext uri="{FF2B5EF4-FFF2-40B4-BE49-F238E27FC236}">
                <a16:creationId xmlns:a16="http://schemas.microsoft.com/office/drawing/2014/main" id="{359320CC-40BC-4F71-8316-3D4E97971A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C9F2FF-C16F-4968-9F1C-7E3386239121}"/>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973396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16802-23E0-4C7D-98FB-EB73A3933B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A345125-646E-4B25-9799-569D51C75445}"/>
              </a:ext>
            </a:extLst>
          </p:cNvPr>
          <p:cNvSpPr>
            <a:spLocks noGrp="1"/>
          </p:cNvSpPr>
          <p:nvPr>
            <p:ph type="dt" sz="half" idx="10"/>
          </p:nvPr>
        </p:nvSpPr>
        <p:spPr/>
        <p:txBody>
          <a:bodyPr/>
          <a:lstStyle/>
          <a:p>
            <a:fld id="{DFFB0472-5513-4F45-BB96-C74CC9EF5364}" type="datetimeFigureOut">
              <a:rPr lang="en-US" smtClean="0"/>
              <a:t>5/29/2020</a:t>
            </a:fld>
            <a:endParaRPr lang="en-US"/>
          </a:p>
        </p:txBody>
      </p:sp>
      <p:sp>
        <p:nvSpPr>
          <p:cNvPr id="4" name="Footer Placeholder 3">
            <a:extLst>
              <a:ext uri="{FF2B5EF4-FFF2-40B4-BE49-F238E27FC236}">
                <a16:creationId xmlns:a16="http://schemas.microsoft.com/office/drawing/2014/main" id="{DE12B64E-C404-40E6-9E12-9CCC3C47ACF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CBEEEA7-E607-494F-BF5C-BDF8B8585869}"/>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209153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2504C4-39A9-4130-9B71-1CAC1C23A95E}"/>
              </a:ext>
            </a:extLst>
          </p:cNvPr>
          <p:cNvSpPr>
            <a:spLocks noGrp="1"/>
          </p:cNvSpPr>
          <p:nvPr>
            <p:ph type="dt" sz="half" idx="10"/>
          </p:nvPr>
        </p:nvSpPr>
        <p:spPr/>
        <p:txBody>
          <a:bodyPr/>
          <a:lstStyle/>
          <a:p>
            <a:fld id="{DFFB0472-5513-4F45-BB96-C74CC9EF5364}" type="datetimeFigureOut">
              <a:rPr lang="en-US" smtClean="0"/>
              <a:t>5/29/2020</a:t>
            </a:fld>
            <a:endParaRPr lang="en-US"/>
          </a:p>
        </p:txBody>
      </p:sp>
      <p:sp>
        <p:nvSpPr>
          <p:cNvPr id="3" name="Footer Placeholder 2">
            <a:extLst>
              <a:ext uri="{FF2B5EF4-FFF2-40B4-BE49-F238E27FC236}">
                <a16:creationId xmlns:a16="http://schemas.microsoft.com/office/drawing/2014/main" id="{BC54643A-D734-4986-8924-3CCA69E028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11826F-4171-49F4-B536-3B7194AE00E8}"/>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05126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75CE8-8F7A-4ABD-98AD-A65E1940FC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36A358-CF1E-4BFC-BA93-1D71D4DF97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1A81AB-8152-4B3D-8D46-DACE309F6D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D18C76-75C8-4556-8ED5-CD4CF99C4D54}"/>
              </a:ext>
            </a:extLst>
          </p:cNvPr>
          <p:cNvSpPr>
            <a:spLocks noGrp="1"/>
          </p:cNvSpPr>
          <p:nvPr>
            <p:ph type="dt" sz="half" idx="10"/>
          </p:nvPr>
        </p:nvSpPr>
        <p:spPr/>
        <p:txBody>
          <a:bodyPr/>
          <a:lstStyle/>
          <a:p>
            <a:fld id="{DFFB0472-5513-4F45-BB96-C74CC9EF5364}" type="datetimeFigureOut">
              <a:rPr lang="en-US" smtClean="0"/>
              <a:t>5/29/2020</a:t>
            </a:fld>
            <a:endParaRPr lang="en-US"/>
          </a:p>
        </p:txBody>
      </p:sp>
      <p:sp>
        <p:nvSpPr>
          <p:cNvPr id="6" name="Footer Placeholder 5">
            <a:extLst>
              <a:ext uri="{FF2B5EF4-FFF2-40B4-BE49-F238E27FC236}">
                <a16:creationId xmlns:a16="http://schemas.microsoft.com/office/drawing/2014/main" id="{181F9C89-B66F-404B-BA8C-E2DB1BFBDE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626A9D-FB5B-4209-A21F-A0565D8BA99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22830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F799-5644-4B77-A441-C467158E68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60F0A5-F3B7-43CA-A00A-94BB8C1D6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FF2EEA-7C10-4FE4-A41F-14CA159E3E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AF4E46-7977-4CD1-99E0-E963CE22F39B}"/>
              </a:ext>
            </a:extLst>
          </p:cNvPr>
          <p:cNvSpPr>
            <a:spLocks noGrp="1"/>
          </p:cNvSpPr>
          <p:nvPr>
            <p:ph type="dt" sz="half" idx="10"/>
          </p:nvPr>
        </p:nvSpPr>
        <p:spPr/>
        <p:txBody>
          <a:bodyPr/>
          <a:lstStyle/>
          <a:p>
            <a:fld id="{DFFB0472-5513-4F45-BB96-C74CC9EF5364}" type="datetimeFigureOut">
              <a:rPr lang="en-US" smtClean="0"/>
              <a:t>5/29/2020</a:t>
            </a:fld>
            <a:endParaRPr lang="en-US"/>
          </a:p>
        </p:txBody>
      </p:sp>
      <p:sp>
        <p:nvSpPr>
          <p:cNvPr id="6" name="Footer Placeholder 5">
            <a:extLst>
              <a:ext uri="{FF2B5EF4-FFF2-40B4-BE49-F238E27FC236}">
                <a16:creationId xmlns:a16="http://schemas.microsoft.com/office/drawing/2014/main" id="{5F3EE1B0-0D82-4FDE-B50B-CBAE75FA8C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5FF2FB-BA28-48F9-9AB4-4EE7AF62D507}"/>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227344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30EF98-25E5-4493-BCAD-7E8369C3E2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7751EE-745F-439D-AA20-07E1871972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ECE16-9E62-4DEB-AB16-1473CD5092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FB0472-5513-4F45-BB96-C74CC9EF5364}" type="datetimeFigureOut">
              <a:rPr lang="en-US" smtClean="0"/>
              <a:t>5/29/2020</a:t>
            </a:fld>
            <a:endParaRPr lang="en-US"/>
          </a:p>
        </p:txBody>
      </p:sp>
      <p:sp>
        <p:nvSpPr>
          <p:cNvPr id="5" name="Footer Placeholder 4">
            <a:extLst>
              <a:ext uri="{FF2B5EF4-FFF2-40B4-BE49-F238E27FC236}">
                <a16:creationId xmlns:a16="http://schemas.microsoft.com/office/drawing/2014/main" id="{18371BD4-84C0-4E84-A75A-4BAC0724BC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3162A4-8448-45FD-A259-93C2A2DBC9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90D8BB-78CA-4D35-982E-916D3F0C0A9F}" type="slidenum">
              <a:rPr lang="en-US" smtClean="0"/>
              <a:t>‹#›</a:t>
            </a:fld>
            <a:endParaRPr lang="en-US"/>
          </a:p>
        </p:txBody>
      </p:sp>
    </p:spTree>
    <p:extLst>
      <p:ext uri="{BB962C8B-B14F-4D97-AF65-F5344CB8AC3E}">
        <p14:creationId xmlns:p14="http://schemas.microsoft.com/office/powerpoint/2010/main" val="2818402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4.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16.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4.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18.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4.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4.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4.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4.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567A4-CAF8-47D0-9441-0CF72D161B09}"/>
              </a:ext>
            </a:extLst>
          </p:cNvPr>
          <p:cNvSpPr>
            <a:spLocks noGrp="1"/>
          </p:cNvSpPr>
          <p:nvPr>
            <p:ph type="ctrTitle"/>
          </p:nvPr>
        </p:nvSpPr>
        <p:spPr/>
        <p:txBody>
          <a:bodyPr/>
          <a:lstStyle/>
          <a:p>
            <a:r>
              <a:rPr lang="en-US" dirty="0"/>
              <a:t>Disaster Tweets</a:t>
            </a:r>
          </a:p>
        </p:txBody>
      </p:sp>
      <p:sp>
        <p:nvSpPr>
          <p:cNvPr id="3" name="Subtitle 2">
            <a:extLst>
              <a:ext uri="{FF2B5EF4-FFF2-40B4-BE49-F238E27FC236}">
                <a16:creationId xmlns:a16="http://schemas.microsoft.com/office/drawing/2014/main" id="{35F3CB97-98B0-46A5-AF52-6F424F8E9EA5}"/>
              </a:ext>
            </a:extLst>
          </p:cNvPr>
          <p:cNvSpPr>
            <a:spLocks noGrp="1"/>
          </p:cNvSpPr>
          <p:nvPr>
            <p:ph type="subTitle" idx="1"/>
          </p:nvPr>
        </p:nvSpPr>
        <p:spPr/>
        <p:txBody>
          <a:bodyPr/>
          <a:lstStyle/>
          <a:p>
            <a:r>
              <a:rPr lang="en-US" dirty="0"/>
              <a:t>Anderson, Taylor</a:t>
            </a:r>
          </a:p>
          <a:p>
            <a:r>
              <a:rPr lang="en-US" dirty="0"/>
              <a:t>Lawrence, Jonathan</a:t>
            </a:r>
          </a:p>
        </p:txBody>
      </p:sp>
    </p:spTree>
    <p:extLst>
      <p:ext uri="{BB962C8B-B14F-4D97-AF65-F5344CB8AC3E}">
        <p14:creationId xmlns:p14="http://schemas.microsoft.com/office/powerpoint/2010/main" val="548711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C2AB3-5F53-4328-A813-D0E26DAC7FC6}"/>
              </a:ext>
            </a:extLst>
          </p:cNvPr>
          <p:cNvSpPr>
            <a:spLocks noGrp="1"/>
          </p:cNvSpPr>
          <p:nvPr>
            <p:ph type="title"/>
          </p:nvPr>
        </p:nvSpPr>
        <p:spPr/>
        <p:txBody>
          <a:bodyPr/>
          <a:lstStyle/>
          <a:p>
            <a:r>
              <a:rPr lang="en-US" dirty="0"/>
              <a:t>EDA: Visualizations</a:t>
            </a:r>
          </a:p>
        </p:txBody>
      </p:sp>
      <p:pic>
        <p:nvPicPr>
          <p:cNvPr id="7" name="Content Placeholder 6">
            <a:extLst>
              <a:ext uri="{FF2B5EF4-FFF2-40B4-BE49-F238E27FC236}">
                <a16:creationId xmlns:a16="http://schemas.microsoft.com/office/drawing/2014/main" id="{B421253B-C4D8-4208-9E4B-F143C49E3FC0}"/>
              </a:ext>
            </a:extLst>
          </p:cNvPr>
          <p:cNvPicPr>
            <a:picLocks noGrp="1" noChangeAspect="1"/>
          </p:cNvPicPr>
          <p:nvPr>
            <p:ph idx="1"/>
          </p:nvPr>
        </p:nvPicPr>
        <p:blipFill>
          <a:blip r:embed="rId4"/>
          <a:stretch>
            <a:fillRect/>
          </a:stretch>
        </p:blipFill>
        <p:spPr>
          <a:xfrm>
            <a:off x="2052085" y="1805651"/>
            <a:ext cx="8233950" cy="4470621"/>
          </a:xfrm>
          <a:prstGeom prst="rect">
            <a:avLst/>
          </a:prstGeom>
        </p:spPr>
      </p:pic>
      <p:pic>
        <p:nvPicPr>
          <p:cNvPr id="8" name="slide 9">
            <a:hlinkClick r:id="" action="ppaction://media"/>
            <a:extLst>
              <a:ext uri="{FF2B5EF4-FFF2-40B4-BE49-F238E27FC236}">
                <a16:creationId xmlns:a16="http://schemas.microsoft.com/office/drawing/2014/main" id="{802B869A-C4B5-43BF-9A7C-BC9ADC7E763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25812" y="161925"/>
            <a:ext cx="406400" cy="406400"/>
          </a:xfrm>
          <a:prstGeom prst="rect">
            <a:avLst/>
          </a:prstGeom>
        </p:spPr>
      </p:pic>
    </p:spTree>
    <p:extLst>
      <p:ext uri="{BB962C8B-B14F-4D97-AF65-F5344CB8AC3E}">
        <p14:creationId xmlns:p14="http://schemas.microsoft.com/office/powerpoint/2010/main" val="2595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9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205A0-5B7D-478A-8F58-5665BF13A8FB}"/>
              </a:ext>
            </a:extLst>
          </p:cNvPr>
          <p:cNvSpPr>
            <a:spLocks noGrp="1"/>
          </p:cNvSpPr>
          <p:nvPr>
            <p:ph type="title"/>
          </p:nvPr>
        </p:nvSpPr>
        <p:spPr/>
        <p:txBody>
          <a:bodyPr/>
          <a:lstStyle/>
          <a:p>
            <a:r>
              <a:rPr lang="en-US" dirty="0"/>
              <a:t>Modeling</a:t>
            </a:r>
          </a:p>
        </p:txBody>
      </p:sp>
      <p:sp>
        <p:nvSpPr>
          <p:cNvPr id="15" name="Content Placeholder 2">
            <a:extLst>
              <a:ext uri="{FF2B5EF4-FFF2-40B4-BE49-F238E27FC236}">
                <a16:creationId xmlns:a16="http://schemas.microsoft.com/office/drawing/2014/main" id="{E72FB69D-22CC-4048-80BF-C37A1C880C61}"/>
              </a:ext>
            </a:extLst>
          </p:cNvPr>
          <p:cNvSpPr>
            <a:spLocks noGrp="1"/>
          </p:cNvSpPr>
          <p:nvPr>
            <p:ph sz="half" idx="1"/>
          </p:nvPr>
        </p:nvSpPr>
        <p:spPr>
          <a:xfrm>
            <a:off x="587069" y="1714636"/>
            <a:ext cx="4589088" cy="4778239"/>
          </a:xfrm>
        </p:spPr>
        <p:txBody>
          <a:bodyPr>
            <a:normAutofit/>
          </a:bodyPr>
          <a:lstStyle/>
          <a:p>
            <a:r>
              <a:rPr lang="en-US" dirty="0"/>
              <a:t>Linear connection between the words and the result (disaster vs not-a-disaster)</a:t>
            </a:r>
          </a:p>
          <a:p>
            <a:endParaRPr lang="en-US" dirty="0"/>
          </a:p>
          <a:p>
            <a:r>
              <a:rPr lang="en-US" dirty="0"/>
              <a:t>Too many tokens and not enough data points, so we need to “shrink” the coefficients</a:t>
            </a:r>
          </a:p>
          <a:p>
            <a:endParaRPr lang="en-US" dirty="0"/>
          </a:p>
          <a:p>
            <a:r>
              <a:rPr lang="en-US" dirty="0"/>
              <a:t>Ridge Regression</a:t>
            </a:r>
          </a:p>
        </p:txBody>
      </p:sp>
      <p:pic>
        <p:nvPicPr>
          <p:cNvPr id="3" name="Modeling">
            <a:hlinkClick r:id="" action="ppaction://media"/>
            <a:extLst>
              <a:ext uri="{FF2B5EF4-FFF2-40B4-BE49-F238E27FC236}">
                <a16:creationId xmlns:a16="http://schemas.microsoft.com/office/drawing/2014/main" id="{AA40E83B-55ED-4D6C-811A-FF06A57375C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3800" y="180068"/>
            <a:ext cx="609600" cy="609600"/>
          </a:xfrm>
          <a:prstGeom prst="rect">
            <a:avLst/>
          </a:prstGeom>
        </p:spPr>
      </p:pic>
      <p:pic>
        <p:nvPicPr>
          <p:cNvPr id="4" name="Picture 3">
            <a:extLst>
              <a:ext uri="{FF2B5EF4-FFF2-40B4-BE49-F238E27FC236}">
                <a16:creationId xmlns:a16="http://schemas.microsoft.com/office/drawing/2014/main" id="{3A59E806-DCB5-40E7-B685-772156D75358}"/>
              </a:ext>
            </a:extLst>
          </p:cNvPr>
          <p:cNvPicPr>
            <a:picLocks noChangeAspect="1"/>
          </p:cNvPicPr>
          <p:nvPr/>
        </p:nvPicPr>
        <p:blipFill>
          <a:blip r:embed="rId5"/>
          <a:stretch>
            <a:fillRect/>
          </a:stretch>
        </p:blipFill>
        <p:spPr>
          <a:xfrm>
            <a:off x="7015845" y="852137"/>
            <a:ext cx="3762900" cy="2514951"/>
          </a:xfrm>
          <a:prstGeom prst="rect">
            <a:avLst/>
          </a:prstGeom>
        </p:spPr>
      </p:pic>
      <p:graphicFrame>
        <p:nvGraphicFramePr>
          <p:cNvPr id="5" name="Table 5">
            <a:extLst>
              <a:ext uri="{FF2B5EF4-FFF2-40B4-BE49-F238E27FC236}">
                <a16:creationId xmlns:a16="http://schemas.microsoft.com/office/drawing/2014/main" id="{598AA8B4-41BA-498A-AA10-396AA654FAEC}"/>
              </a:ext>
            </a:extLst>
          </p:cNvPr>
          <p:cNvGraphicFramePr>
            <a:graphicFrameLocks noGrp="1"/>
          </p:cNvGraphicFramePr>
          <p:nvPr>
            <p:extLst>
              <p:ext uri="{D42A27DB-BD31-4B8C-83A1-F6EECF244321}">
                <p14:modId xmlns:p14="http://schemas.microsoft.com/office/powerpoint/2010/main" val="1047094611"/>
              </p:ext>
            </p:extLst>
          </p:nvPr>
        </p:nvGraphicFramePr>
        <p:xfrm>
          <a:off x="5176157" y="4310850"/>
          <a:ext cx="6818085" cy="731520"/>
        </p:xfrm>
        <a:graphic>
          <a:graphicData uri="http://schemas.openxmlformats.org/drawingml/2006/table">
            <a:tbl>
              <a:tblPr firstRow="1" bandRow="1">
                <a:tableStyleId>{5C22544A-7EE6-4342-B048-85BDC9FD1C3A}</a:tableStyleId>
              </a:tblPr>
              <a:tblGrid>
                <a:gridCol w="1363617">
                  <a:extLst>
                    <a:ext uri="{9D8B030D-6E8A-4147-A177-3AD203B41FA5}">
                      <a16:colId xmlns:a16="http://schemas.microsoft.com/office/drawing/2014/main" val="3390917688"/>
                    </a:ext>
                  </a:extLst>
                </a:gridCol>
                <a:gridCol w="1363617">
                  <a:extLst>
                    <a:ext uri="{9D8B030D-6E8A-4147-A177-3AD203B41FA5}">
                      <a16:colId xmlns:a16="http://schemas.microsoft.com/office/drawing/2014/main" val="548659793"/>
                    </a:ext>
                  </a:extLst>
                </a:gridCol>
                <a:gridCol w="1363617">
                  <a:extLst>
                    <a:ext uri="{9D8B030D-6E8A-4147-A177-3AD203B41FA5}">
                      <a16:colId xmlns:a16="http://schemas.microsoft.com/office/drawing/2014/main" val="110752840"/>
                    </a:ext>
                  </a:extLst>
                </a:gridCol>
                <a:gridCol w="1363617">
                  <a:extLst>
                    <a:ext uri="{9D8B030D-6E8A-4147-A177-3AD203B41FA5}">
                      <a16:colId xmlns:a16="http://schemas.microsoft.com/office/drawing/2014/main" val="406186712"/>
                    </a:ext>
                  </a:extLst>
                </a:gridCol>
                <a:gridCol w="1363617">
                  <a:extLst>
                    <a:ext uri="{9D8B030D-6E8A-4147-A177-3AD203B41FA5}">
                      <a16:colId xmlns:a16="http://schemas.microsoft.com/office/drawing/2014/main" val="934433187"/>
                    </a:ext>
                  </a:extLst>
                </a:gridCol>
              </a:tblGrid>
              <a:tr h="206775">
                <a:tc>
                  <a:txBody>
                    <a:bodyPr/>
                    <a:lstStyle/>
                    <a:p>
                      <a:pPr algn="ctr"/>
                      <a:r>
                        <a:rPr lang="en-US" dirty="0"/>
                        <a:t>Test 1</a:t>
                      </a:r>
                    </a:p>
                  </a:txBody>
                  <a:tcPr/>
                </a:tc>
                <a:tc>
                  <a:txBody>
                    <a:bodyPr/>
                    <a:lstStyle/>
                    <a:p>
                      <a:pPr algn="ctr"/>
                      <a:r>
                        <a:rPr lang="en-US" dirty="0"/>
                        <a:t>Test 2</a:t>
                      </a:r>
                    </a:p>
                  </a:txBody>
                  <a:tcPr/>
                </a:tc>
                <a:tc>
                  <a:txBody>
                    <a:bodyPr/>
                    <a:lstStyle/>
                    <a:p>
                      <a:pPr algn="ctr"/>
                      <a:r>
                        <a:rPr lang="en-US" dirty="0"/>
                        <a:t>Test 3</a:t>
                      </a:r>
                    </a:p>
                  </a:txBody>
                  <a:tcPr/>
                </a:tc>
                <a:tc>
                  <a:txBody>
                    <a:bodyPr/>
                    <a:lstStyle/>
                    <a:p>
                      <a:pPr algn="ctr"/>
                      <a:r>
                        <a:rPr lang="en-US" dirty="0"/>
                        <a:t>Test 4</a:t>
                      </a:r>
                    </a:p>
                  </a:txBody>
                  <a:tcPr/>
                </a:tc>
                <a:tc>
                  <a:txBody>
                    <a:bodyPr/>
                    <a:lstStyle/>
                    <a:p>
                      <a:pPr algn="ctr"/>
                      <a:r>
                        <a:rPr lang="en-US" dirty="0"/>
                        <a:t>Test 5</a:t>
                      </a:r>
                    </a:p>
                  </a:txBody>
                  <a:tcPr/>
                </a:tc>
                <a:extLst>
                  <a:ext uri="{0D108BD9-81ED-4DB2-BD59-A6C34878D82A}">
                    <a16:rowId xmlns:a16="http://schemas.microsoft.com/office/drawing/2014/main" val="1682697065"/>
                  </a:ext>
                </a:extLst>
              </a:tr>
              <a:tr h="206775">
                <a:tc>
                  <a:txBody>
                    <a:bodyPr/>
                    <a:lstStyle/>
                    <a:p>
                      <a:pPr algn="ctr"/>
                      <a:r>
                        <a:rPr lang="en-US" dirty="0"/>
                        <a:t>0.59449541</a:t>
                      </a:r>
                    </a:p>
                  </a:txBody>
                  <a:tcPr/>
                </a:tc>
                <a:tc>
                  <a:txBody>
                    <a:bodyPr/>
                    <a:lstStyle/>
                    <a:p>
                      <a:pPr algn="ctr"/>
                      <a:r>
                        <a:rPr lang="en-US" dirty="0"/>
                        <a:t>0.44851658</a:t>
                      </a:r>
                    </a:p>
                  </a:txBody>
                  <a:tcPr/>
                </a:tc>
                <a:tc>
                  <a:txBody>
                    <a:bodyPr/>
                    <a:lstStyle/>
                    <a:p>
                      <a:pPr algn="ctr"/>
                      <a:r>
                        <a:rPr lang="en-US" dirty="0"/>
                        <a:t>0.54648343</a:t>
                      </a:r>
                    </a:p>
                  </a:txBody>
                  <a:tcPr/>
                </a:tc>
                <a:tc>
                  <a:txBody>
                    <a:bodyPr/>
                    <a:lstStyle/>
                    <a:p>
                      <a:pPr algn="ctr"/>
                      <a:r>
                        <a:rPr lang="en-US" dirty="0"/>
                        <a:t>0.47977422</a:t>
                      </a:r>
                    </a:p>
                  </a:txBody>
                  <a:tcPr/>
                </a:tc>
                <a:tc>
                  <a:txBody>
                    <a:bodyPr/>
                    <a:lstStyle/>
                    <a:p>
                      <a:pPr algn="ctr"/>
                      <a:r>
                        <a:rPr lang="en-US" dirty="0"/>
                        <a:t>0.66666667</a:t>
                      </a:r>
                    </a:p>
                  </a:txBody>
                  <a:tcPr/>
                </a:tc>
                <a:extLst>
                  <a:ext uri="{0D108BD9-81ED-4DB2-BD59-A6C34878D82A}">
                    <a16:rowId xmlns:a16="http://schemas.microsoft.com/office/drawing/2014/main" val="1480060658"/>
                  </a:ext>
                </a:extLst>
              </a:tr>
            </a:tbl>
          </a:graphicData>
        </a:graphic>
      </p:graphicFrame>
    </p:spTree>
    <p:extLst>
      <p:ext uri="{BB962C8B-B14F-4D97-AF65-F5344CB8AC3E}">
        <p14:creationId xmlns:p14="http://schemas.microsoft.com/office/powerpoint/2010/main" val="4251881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5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205A0-5B7D-478A-8F58-5665BF13A8FB}"/>
              </a:ext>
            </a:extLst>
          </p:cNvPr>
          <p:cNvSpPr>
            <a:spLocks noGrp="1"/>
          </p:cNvSpPr>
          <p:nvPr>
            <p:ph type="title"/>
          </p:nvPr>
        </p:nvSpPr>
        <p:spPr/>
        <p:txBody>
          <a:bodyPr/>
          <a:lstStyle/>
          <a:p>
            <a:r>
              <a:rPr lang="en-US" dirty="0"/>
              <a:t>Classification</a:t>
            </a:r>
          </a:p>
        </p:txBody>
      </p:sp>
      <p:sp>
        <p:nvSpPr>
          <p:cNvPr id="15" name="Content Placeholder 2">
            <a:extLst>
              <a:ext uri="{FF2B5EF4-FFF2-40B4-BE49-F238E27FC236}">
                <a16:creationId xmlns:a16="http://schemas.microsoft.com/office/drawing/2014/main" id="{E72FB69D-22CC-4048-80BF-C37A1C880C61}"/>
              </a:ext>
            </a:extLst>
          </p:cNvPr>
          <p:cNvSpPr>
            <a:spLocks noGrp="1"/>
          </p:cNvSpPr>
          <p:nvPr>
            <p:ph sz="half" idx="1"/>
          </p:nvPr>
        </p:nvSpPr>
        <p:spPr>
          <a:xfrm>
            <a:off x="478212" y="2079761"/>
            <a:ext cx="4589088" cy="4778239"/>
          </a:xfrm>
        </p:spPr>
        <p:txBody>
          <a:bodyPr>
            <a:normAutofit/>
          </a:bodyPr>
          <a:lstStyle/>
          <a:p>
            <a:r>
              <a:rPr lang="en-US" dirty="0"/>
              <a:t>Proper classification</a:t>
            </a:r>
          </a:p>
          <a:p>
            <a:endParaRPr lang="en-US" dirty="0"/>
          </a:p>
          <a:p>
            <a:r>
              <a:rPr lang="en-US" dirty="0"/>
              <a:t>Added result to the original data</a:t>
            </a:r>
          </a:p>
          <a:p>
            <a:endParaRPr lang="en-US" dirty="0"/>
          </a:p>
          <a:p>
            <a:r>
              <a:rPr lang="en-US" dirty="0"/>
              <a:t>Wanted a simple way to visualize the data</a:t>
            </a:r>
          </a:p>
          <a:p>
            <a:pPr marL="0" indent="0">
              <a:buNone/>
            </a:pPr>
            <a:endParaRPr lang="en-US" dirty="0"/>
          </a:p>
        </p:txBody>
      </p:sp>
      <p:pic>
        <p:nvPicPr>
          <p:cNvPr id="3" name="Classification">
            <a:hlinkClick r:id="" action="ppaction://media"/>
            <a:extLst>
              <a:ext uri="{FF2B5EF4-FFF2-40B4-BE49-F238E27FC236}">
                <a16:creationId xmlns:a16="http://schemas.microsoft.com/office/drawing/2014/main" id="{AF1C7CC7-8E19-409E-B480-CD20E9B46ED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3800" y="60325"/>
            <a:ext cx="609600" cy="609600"/>
          </a:xfrm>
          <a:prstGeom prst="rect">
            <a:avLst/>
          </a:prstGeom>
        </p:spPr>
      </p:pic>
      <p:pic>
        <p:nvPicPr>
          <p:cNvPr id="4" name="Picture 3">
            <a:extLst>
              <a:ext uri="{FF2B5EF4-FFF2-40B4-BE49-F238E27FC236}">
                <a16:creationId xmlns:a16="http://schemas.microsoft.com/office/drawing/2014/main" id="{5CD38E44-5989-4114-B2A1-9540DFAA6779}"/>
              </a:ext>
            </a:extLst>
          </p:cNvPr>
          <p:cNvPicPr>
            <a:picLocks noChangeAspect="1"/>
          </p:cNvPicPr>
          <p:nvPr/>
        </p:nvPicPr>
        <p:blipFill>
          <a:blip r:embed="rId5"/>
          <a:stretch>
            <a:fillRect/>
          </a:stretch>
        </p:blipFill>
        <p:spPr>
          <a:xfrm>
            <a:off x="5067300" y="2302612"/>
            <a:ext cx="6896100" cy="1970315"/>
          </a:xfrm>
          <a:prstGeom prst="rect">
            <a:avLst/>
          </a:prstGeom>
        </p:spPr>
      </p:pic>
    </p:spTree>
    <p:extLst>
      <p:ext uri="{BB962C8B-B14F-4D97-AF65-F5344CB8AC3E}">
        <p14:creationId xmlns:p14="http://schemas.microsoft.com/office/powerpoint/2010/main" val="4170931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3B0C1-EC06-4691-8C00-FAF2AD00E981}"/>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AFA6596F-007A-48BE-9E20-8A68B2F04AD9}"/>
              </a:ext>
            </a:extLst>
          </p:cNvPr>
          <p:cNvSpPr>
            <a:spLocks noGrp="1"/>
          </p:cNvSpPr>
          <p:nvPr>
            <p:ph sz="half" idx="1"/>
          </p:nvPr>
        </p:nvSpPr>
        <p:spPr>
          <a:xfrm>
            <a:off x="838200" y="2473385"/>
            <a:ext cx="5181600" cy="3703577"/>
          </a:xfrm>
        </p:spPr>
        <p:txBody>
          <a:bodyPr/>
          <a:lstStyle/>
          <a:p>
            <a:r>
              <a:rPr lang="en-US" sz="3600" dirty="0"/>
              <a:t>Challenges</a:t>
            </a:r>
          </a:p>
          <a:p>
            <a:pPr lvl="1"/>
            <a:r>
              <a:rPr lang="en-US" sz="3600" dirty="0"/>
              <a:t>Context</a:t>
            </a:r>
          </a:p>
          <a:p>
            <a:pPr lvl="1"/>
            <a:r>
              <a:rPr lang="en-US" sz="3600" dirty="0"/>
              <a:t>Sarcasm</a:t>
            </a:r>
          </a:p>
          <a:p>
            <a:pPr lvl="1"/>
            <a:r>
              <a:rPr lang="en-US" sz="3600" dirty="0"/>
              <a:t>Limited size</a:t>
            </a:r>
          </a:p>
          <a:p>
            <a:r>
              <a:rPr lang="en-US" sz="3600" dirty="0"/>
              <a:t>F1 score 0.67</a:t>
            </a:r>
          </a:p>
          <a:p>
            <a:pPr lvl="1"/>
            <a:endParaRPr lang="en-US" sz="3600" dirty="0"/>
          </a:p>
          <a:p>
            <a:endParaRPr lang="en-US" dirty="0"/>
          </a:p>
        </p:txBody>
      </p:sp>
      <p:pic>
        <p:nvPicPr>
          <p:cNvPr id="1026" name="Picture 2" descr="How to Analyze Twitter Data | Sprout Social">
            <a:extLst>
              <a:ext uri="{FF2B5EF4-FFF2-40B4-BE49-F238E27FC236}">
                <a16:creationId xmlns:a16="http://schemas.microsoft.com/office/drawing/2014/main" id="{73519920-9847-4F58-BB4B-C82AC389D987}"/>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172200" y="2473386"/>
            <a:ext cx="5181600" cy="3055815"/>
          </a:xfrm>
          <a:prstGeom prst="rect">
            <a:avLst/>
          </a:prstGeom>
          <a:noFill/>
          <a:extLst>
            <a:ext uri="{909E8E84-426E-40DD-AFC4-6F175D3DCCD1}">
              <a14:hiddenFill xmlns:a14="http://schemas.microsoft.com/office/drawing/2010/main">
                <a:solidFill>
                  <a:srgbClr val="FFFFFF"/>
                </a:solidFill>
              </a14:hiddenFill>
            </a:ext>
          </a:extLst>
        </p:spPr>
      </p:pic>
      <p:pic>
        <p:nvPicPr>
          <p:cNvPr id="5" name="results">
            <a:hlinkClick r:id="" action="ppaction://media"/>
            <a:extLst>
              <a:ext uri="{FF2B5EF4-FFF2-40B4-BE49-F238E27FC236}">
                <a16:creationId xmlns:a16="http://schemas.microsoft.com/office/drawing/2014/main" id="{C72630F8-5B80-402C-8B50-780D396601F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44789" y="161925"/>
            <a:ext cx="406400" cy="406400"/>
          </a:xfrm>
          <a:prstGeom prst="rect">
            <a:avLst/>
          </a:prstGeom>
        </p:spPr>
      </p:pic>
    </p:spTree>
    <p:extLst>
      <p:ext uri="{BB962C8B-B14F-4D97-AF65-F5344CB8AC3E}">
        <p14:creationId xmlns:p14="http://schemas.microsoft.com/office/powerpoint/2010/main" val="1272222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37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01A41E1-675D-4B74-9E16-EA9653E7D1B1}"/>
              </a:ext>
            </a:extLst>
          </p:cNvPr>
          <p:cNvSpPr>
            <a:spLocks noGrp="1"/>
          </p:cNvSpPr>
          <p:nvPr>
            <p:ph type="title"/>
          </p:nvPr>
        </p:nvSpPr>
        <p:spPr>
          <a:xfrm>
            <a:off x="1081358" y="-662444"/>
            <a:ext cx="11110642" cy="2740384"/>
          </a:xfrm>
        </p:spPr>
        <p:txBody>
          <a:bodyPr>
            <a:normAutofit/>
          </a:bodyPr>
          <a:lstStyle/>
          <a:p>
            <a:r>
              <a:rPr lang="en-US" sz="6600" b="1" dirty="0">
                <a:ln w="38100">
                  <a:solidFill>
                    <a:sysClr val="windowText" lastClr="000000"/>
                  </a:solidFill>
                </a:ln>
                <a:solidFill>
                  <a:schemeClr val="accent4">
                    <a:lumMod val="40000"/>
                    <a:lumOff val="60000"/>
                  </a:schemeClr>
                </a:solidFill>
                <a:effectLst>
                  <a:outerShdw blurRad="38100" dist="25400" dir="5400000" algn="ctr" rotWithShape="0">
                    <a:srgbClr val="6E747A">
                      <a:alpha val="43000"/>
                    </a:srgbClr>
                  </a:outerShdw>
                </a:effectLst>
                <a:latin typeface="Berlin Sans FB Demi" panose="020E0802020502020306" pitchFamily="34" charset="0"/>
              </a:rPr>
              <a:t>THANKS FOR YOUR TIME!</a:t>
            </a:r>
          </a:p>
        </p:txBody>
      </p:sp>
      <p:pic>
        <p:nvPicPr>
          <p:cNvPr id="3" name="final">
            <a:hlinkClick r:id="" action="ppaction://media"/>
            <a:extLst>
              <a:ext uri="{FF2B5EF4-FFF2-40B4-BE49-F238E27FC236}">
                <a16:creationId xmlns:a16="http://schemas.microsoft.com/office/drawing/2014/main" id="{0FA36FAA-CF3F-4425-931C-3B9D8567A1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86916" y="301348"/>
            <a:ext cx="406400" cy="406400"/>
          </a:xfrm>
          <a:prstGeom prst="rect">
            <a:avLst/>
          </a:prstGeom>
        </p:spPr>
      </p:pic>
      <p:pic>
        <p:nvPicPr>
          <p:cNvPr id="5" name="Picture 4">
            <a:extLst>
              <a:ext uri="{FF2B5EF4-FFF2-40B4-BE49-F238E27FC236}">
                <a16:creationId xmlns:a16="http://schemas.microsoft.com/office/drawing/2014/main" id="{250D8206-698E-476C-AB79-BF17EE163096}"/>
              </a:ext>
            </a:extLst>
          </p:cNvPr>
          <p:cNvPicPr>
            <a:picLocks noChangeAspect="1"/>
          </p:cNvPicPr>
          <p:nvPr/>
        </p:nvPicPr>
        <p:blipFill>
          <a:blip r:embed="rId5"/>
          <a:stretch>
            <a:fillRect/>
          </a:stretch>
        </p:blipFill>
        <p:spPr>
          <a:xfrm>
            <a:off x="3300022" y="1125598"/>
            <a:ext cx="5591955" cy="5630061"/>
          </a:xfrm>
          <a:prstGeom prst="rect">
            <a:avLst/>
          </a:prstGeom>
        </p:spPr>
      </p:pic>
    </p:spTree>
    <p:extLst>
      <p:ext uri="{BB962C8B-B14F-4D97-AF65-F5344CB8AC3E}">
        <p14:creationId xmlns:p14="http://schemas.microsoft.com/office/powerpoint/2010/main" val="2365497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97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9F5BC-8357-4970-A2D2-610F360A620A}"/>
              </a:ext>
            </a:extLst>
          </p:cNvPr>
          <p:cNvSpPr>
            <a:spLocks noGrp="1"/>
          </p:cNvSpPr>
          <p:nvPr>
            <p:ph type="title"/>
          </p:nvPr>
        </p:nvSpPr>
        <p:spPr/>
        <p:txBody>
          <a:bodyPr/>
          <a:lstStyle/>
          <a:p>
            <a:r>
              <a:rPr lang="en-US" dirty="0"/>
              <a:t>Project Goal</a:t>
            </a:r>
          </a:p>
        </p:txBody>
      </p:sp>
      <p:sp>
        <p:nvSpPr>
          <p:cNvPr id="3" name="Content Placeholder 2">
            <a:extLst>
              <a:ext uri="{FF2B5EF4-FFF2-40B4-BE49-F238E27FC236}">
                <a16:creationId xmlns:a16="http://schemas.microsoft.com/office/drawing/2014/main" id="{41559FBA-3B38-451D-A2FA-6532FE1C08E8}"/>
              </a:ext>
            </a:extLst>
          </p:cNvPr>
          <p:cNvSpPr>
            <a:spLocks noGrp="1"/>
          </p:cNvSpPr>
          <p:nvPr>
            <p:ph idx="1"/>
          </p:nvPr>
        </p:nvSpPr>
        <p:spPr>
          <a:xfrm>
            <a:off x="838201" y="1825625"/>
            <a:ext cx="5139906" cy="4351338"/>
          </a:xfrm>
        </p:spPr>
        <p:txBody>
          <a:bodyPr>
            <a:noAutofit/>
          </a:bodyPr>
          <a:lstStyle/>
          <a:p>
            <a:pPr marL="0" indent="0">
              <a:buNone/>
            </a:pPr>
            <a:r>
              <a:rPr lang="en-US" sz="2000" b="1" u="sng" dirty="0"/>
              <a:t>Background</a:t>
            </a:r>
          </a:p>
          <a:p>
            <a:pPr marL="0" indent="0">
              <a:buNone/>
            </a:pPr>
            <a:r>
              <a:rPr lang="en-US" sz="2000" dirty="0"/>
              <a:t>Twitter is a place people go to talk about things that are going on in their life. If an emergency or disaster happens, Twitter will often be the first place that they go to comment on it.</a:t>
            </a:r>
            <a:endParaRPr lang="en-US" sz="2000" b="1" u="sng" dirty="0"/>
          </a:p>
          <a:p>
            <a:pPr marL="0" indent="0">
              <a:buNone/>
            </a:pPr>
            <a:endParaRPr lang="en-US" sz="2000" b="1" u="sng" dirty="0"/>
          </a:p>
          <a:p>
            <a:pPr marL="0" indent="0">
              <a:buNone/>
            </a:pPr>
            <a:r>
              <a:rPr lang="en-US" sz="2000" b="1" u="sng" dirty="0"/>
              <a:t>Analysis</a:t>
            </a:r>
          </a:p>
          <a:p>
            <a:pPr marL="0" indent="0">
              <a:buNone/>
            </a:pPr>
            <a:r>
              <a:rPr lang="en-US" sz="2000" dirty="0"/>
              <a:t>There are many reasons that it would be useful to be able to quickly identify and filter out tweets that relate to a disaster. We will be using Natural Language Processing techniques to try and identify tweets that are related to a disaster.</a:t>
            </a:r>
          </a:p>
        </p:txBody>
      </p:sp>
      <p:pic>
        <p:nvPicPr>
          <p:cNvPr id="1026" name="Picture 2" descr="Twitter Redesigned Itself to Make the Tweet Supreme Again ...">
            <a:extLst>
              <a:ext uri="{FF2B5EF4-FFF2-40B4-BE49-F238E27FC236}">
                <a16:creationId xmlns:a16="http://schemas.microsoft.com/office/drawing/2014/main" id="{C09D5AC9-DF2F-4731-B224-07ECB9550D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3099" y="365125"/>
            <a:ext cx="5369814" cy="281146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unny Parenting Tweets About Christmas Shopping">
            <a:extLst>
              <a:ext uri="{FF2B5EF4-FFF2-40B4-BE49-F238E27FC236}">
                <a16:creationId xmlns:a16="http://schemas.microsoft.com/office/drawing/2014/main" id="{5F1E9ECF-70B8-498F-A9AA-871A8E0203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78107" y="3312140"/>
            <a:ext cx="5804806" cy="33170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51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205A0-5B7D-478A-8F58-5665BF13A8FB}"/>
              </a:ext>
            </a:extLst>
          </p:cNvPr>
          <p:cNvSpPr>
            <a:spLocks noGrp="1"/>
          </p:cNvSpPr>
          <p:nvPr>
            <p:ph type="title"/>
          </p:nvPr>
        </p:nvSpPr>
        <p:spPr>
          <a:xfrm>
            <a:off x="856891" y="365125"/>
            <a:ext cx="10515600" cy="1325563"/>
          </a:xfrm>
        </p:spPr>
        <p:txBody>
          <a:bodyPr/>
          <a:lstStyle/>
          <a:p>
            <a:r>
              <a:rPr lang="en-US" dirty="0"/>
              <a:t>EDA</a:t>
            </a:r>
          </a:p>
        </p:txBody>
      </p:sp>
      <p:sp>
        <p:nvSpPr>
          <p:cNvPr id="10" name="Content Placeholder 2">
            <a:extLst>
              <a:ext uri="{FF2B5EF4-FFF2-40B4-BE49-F238E27FC236}">
                <a16:creationId xmlns:a16="http://schemas.microsoft.com/office/drawing/2014/main" id="{48877502-5553-4684-BECC-08A47798388A}"/>
              </a:ext>
            </a:extLst>
          </p:cNvPr>
          <p:cNvSpPr>
            <a:spLocks noGrp="1"/>
          </p:cNvSpPr>
          <p:nvPr>
            <p:ph sz="half" idx="1"/>
          </p:nvPr>
        </p:nvSpPr>
        <p:spPr>
          <a:xfrm>
            <a:off x="838201" y="1825625"/>
            <a:ext cx="3570514" cy="4351338"/>
          </a:xfrm>
        </p:spPr>
        <p:txBody>
          <a:bodyPr/>
          <a:lstStyle/>
          <a:p>
            <a:r>
              <a:rPr lang="en-US" dirty="0"/>
              <a:t>Data consisted of 20,000 tweets</a:t>
            </a:r>
          </a:p>
          <a:p>
            <a:r>
              <a:rPr lang="en-US" dirty="0"/>
              <a:t>Some of the data was pre-labeled as either “Disaster” or “Not a disaster”</a:t>
            </a:r>
          </a:p>
          <a:p>
            <a:r>
              <a:rPr lang="en-US" dirty="0"/>
              <a:t>The rest of the data was not labeled.</a:t>
            </a:r>
          </a:p>
        </p:txBody>
      </p:sp>
      <p:pic>
        <p:nvPicPr>
          <p:cNvPr id="5" name="Picture 4">
            <a:extLst>
              <a:ext uri="{FF2B5EF4-FFF2-40B4-BE49-F238E27FC236}">
                <a16:creationId xmlns:a16="http://schemas.microsoft.com/office/drawing/2014/main" id="{EE12C4BB-E5CD-44EA-9099-32CA6E449520}"/>
              </a:ext>
            </a:extLst>
          </p:cNvPr>
          <p:cNvPicPr>
            <a:picLocks noChangeAspect="1"/>
          </p:cNvPicPr>
          <p:nvPr/>
        </p:nvPicPr>
        <p:blipFill>
          <a:blip r:embed="rId4"/>
          <a:stretch>
            <a:fillRect/>
          </a:stretch>
        </p:blipFill>
        <p:spPr>
          <a:xfrm>
            <a:off x="4832757" y="879520"/>
            <a:ext cx="7163800" cy="4477375"/>
          </a:xfrm>
          <a:prstGeom prst="rect">
            <a:avLst/>
          </a:prstGeom>
        </p:spPr>
      </p:pic>
      <p:pic>
        <p:nvPicPr>
          <p:cNvPr id="6" name="EDA">
            <a:hlinkClick r:id="" action="ppaction://media"/>
            <a:extLst>
              <a:ext uri="{FF2B5EF4-FFF2-40B4-BE49-F238E27FC236}">
                <a16:creationId xmlns:a16="http://schemas.microsoft.com/office/drawing/2014/main" id="{9F8C280D-A065-4A94-AAA2-E6B8B72414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35109" y="60325"/>
            <a:ext cx="609600" cy="609600"/>
          </a:xfrm>
          <a:prstGeom prst="rect">
            <a:avLst/>
          </a:prstGeom>
        </p:spPr>
      </p:pic>
    </p:spTree>
    <p:extLst>
      <p:ext uri="{BB962C8B-B14F-4D97-AF65-F5344CB8AC3E}">
        <p14:creationId xmlns:p14="http://schemas.microsoft.com/office/powerpoint/2010/main" val="2582458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67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C8F44-6189-4C97-8928-0794EFD6A5C3}"/>
              </a:ext>
            </a:extLst>
          </p:cNvPr>
          <p:cNvSpPr>
            <a:spLocks noGrp="1"/>
          </p:cNvSpPr>
          <p:nvPr>
            <p:ph type="title"/>
          </p:nvPr>
        </p:nvSpPr>
        <p:spPr/>
        <p:txBody>
          <a:bodyPr/>
          <a:lstStyle/>
          <a:p>
            <a:r>
              <a:rPr lang="en-US" dirty="0"/>
              <a:t>EDA</a:t>
            </a:r>
          </a:p>
        </p:txBody>
      </p:sp>
      <p:sp>
        <p:nvSpPr>
          <p:cNvPr id="3" name="Content Placeholder 2">
            <a:extLst>
              <a:ext uri="{FF2B5EF4-FFF2-40B4-BE49-F238E27FC236}">
                <a16:creationId xmlns:a16="http://schemas.microsoft.com/office/drawing/2014/main" id="{A89CA328-7CF6-47A6-9710-14C7BDBA6689}"/>
              </a:ext>
            </a:extLst>
          </p:cNvPr>
          <p:cNvSpPr>
            <a:spLocks noGrp="1"/>
          </p:cNvSpPr>
          <p:nvPr>
            <p:ph sz="half" idx="1"/>
          </p:nvPr>
        </p:nvSpPr>
        <p:spPr/>
        <p:txBody>
          <a:bodyPr/>
          <a:lstStyle/>
          <a:p>
            <a:r>
              <a:rPr lang="en-US" dirty="0"/>
              <a:t>Features:</a:t>
            </a:r>
          </a:p>
          <a:p>
            <a:pPr lvl="1"/>
            <a:r>
              <a:rPr lang="en-US" dirty="0"/>
              <a:t>ID</a:t>
            </a:r>
          </a:p>
          <a:p>
            <a:pPr lvl="1"/>
            <a:r>
              <a:rPr lang="en-US" dirty="0"/>
              <a:t>Text</a:t>
            </a:r>
          </a:p>
          <a:p>
            <a:pPr lvl="1"/>
            <a:r>
              <a:rPr lang="en-US" dirty="0"/>
              <a:t>Location</a:t>
            </a:r>
          </a:p>
          <a:p>
            <a:pPr lvl="1"/>
            <a:r>
              <a:rPr lang="en-US" dirty="0"/>
              <a:t>Keyword</a:t>
            </a:r>
          </a:p>
          <a:p>
            <a:pPr lvl="1"/>
            <a:r>
              <a:rPr lang="en-US" dirty="0"/>
              <a:t>Target</a:t>
            </a:r>
          </a:p>
        </p:txBody>
      </p:sp>
      <p:pic>
        <p:nvPicPr>
          <p:cNvPr id="5" name="Content Placeholder 2">
            <a:extLst>
              <a:ext uri="{FF2B5EF4-FFF2-40B4-BE49-F238E27FC236}">
                <a16:creationId xmlns:a16="http://schemas.microsoft.com/office/drawing/2014/main" id="{9095976C-06A5-4373-89FE-7E2E8B91F208}"/>
              </a:ext>
            </a:extLst>
          </p:cNvPr>
          <p:cNvPicPr>
            <a:picLocks noGrp="1" noChangeAspect="1"/>
          </p:cNvPicPr>
          <p:nvPr>
            <p:ph sz="half" idx="2"/>
          </p:nvPr>
        </p:nvPicPr>
        <p:blipFill>
          <a:blip r:embed="rId4"/>
          <a:stretch>
            <a:fillRect/>
          </a:stretch>
        </p:blipFill>
        <p:spPr>
          <a:xfrm>
            <a:off x="5004122" y="1690688"/>
            <a:ext cx="6400699" cy="4408325"/>
          </a:xfrm>
          <a:prstGeom prst="rect">
            <a:avLst/>
          </a:prstGeom>
        </p:spPr>
      </p:pic>
      <p:pic>
        <p:nvPicPr>
          <p:cNvPr id="4" name="slide 4">
            <a:hlinkClick r:id="" action="ppaction://media"/>
            <a:extLst>
              <a:ext uri="{FF2B5EF4-FFF2-40B4-BE49-F238E27FC236}">
                <a16:creationId xmlns:a16="http://schemas.microsoft.com/office/drawing/2014/main" id="{6FC73FEC-8404-4912-98D4-09162048FAA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13502" y="216382"/>
            <a:ext cx="406400" cy="406400"/>
          </a:xfrm>
          <a:prstGeom prst="rect">
            <a:avLst/>
          </a:prstGeom>
        </p:spPr>
      </p:pic>
    </p:spTree>
    <p:extLst>
      <p:ext uri="{BB962C8B-B14F-4D97-AF65-F5344CB8AC3E}">
        <p14:creationId xmlns:p14="http://schemas.microsoft.com/office/powerpoint/2010/main" val="1321375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4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48877502-5553-4684-BECC-08A47798388A}"/>
              </a:ext>
            </a:extLst>
          </p:cNvPr>
          <p:cNvSpPr>
            <a:spLocks noGrp="1"/>
          </p:cNvSpPr>
          <p:nvPr>
            <p:ph sz="half" idx="1"/>
          </p:nvPr>
        </p:nvSpPr>
        <p:spPr>
          <a:xfrm>
            <a:off x="838200" y="1825625"/>
            <a:ext cx="5760720" cy="4351338"/>
          </a:xfrm>
        </p:spPr>
        <p:txBody>
          <a:bodyPr/>
          <a:lstStyle/>
          <a:p>
            <a:endParaRPr lang="en-US" dirty="0"/>
          </a:p>
          <a:p>
            <a:r>
              <a:rPr lang="en-US" dirty="0"/>
              <a:t>Replace ‘NA’ values with blanks</a:t>
            </a:r>
          </a:p>
          <a:p>
            <a:pPr marL="0" indent="0">
              <a:buNone/>
            </a:pPr>
            <a:endParaRPr lang="en-US" dirty="0"/>
          </a:p>
          <a:p>
            <a:endParaRPr lang="en-US" dirty="0"/>
          </a:p>
          <a:p>
            <a:endParaRPr lang="en-US" dirty="0"/>
          </a:p>
          <a:p>
            <a:r>
              <a:rPr lang="en-US" dirty="0"/>
              <a:t>Remove unnecessary data to increase processing speed</a:t>
            </a:r>
          </a:p>
        </p:txBody>
      </p:sp>
      <p:sp>
        <p:nvSpPr>
          <p:cNvPr id="11" name="Title 1">
            <a:extLst>
              <a:ext uri="{FF2B5EF4-FFF2-40B4-BE49-F238E27FC236}">
                <a16:creationId xmlns:a16="http://schemas.microsoft.com/office/drawing/2014/main" id="{69429110-0D3E-41A3-973B-6F0B5DD74E90}"/>
              </a:ext>
            </a:extLst>
          </p:cNvPr>
          <p:cNvSpPr>
            <a:spLocks noGrp="1"/>
          </p:cNvSpPr>
          <p:nvPr>
            <p:ph type="title"/>
          </p:nvPr>
        </p:nvSpPr>
        <p:spPr>
          <a:xfrm>
            <a:off x="856891" y="365125"/>
            <a:ext cx="10515600" cy="1325563"/>
          </a:xfrm>
        </p:spPr>
        <p:txBody>
          <a:bodyPr/>
          <a:lstStyle/>
          <a:p>
            <a:r>
              <a:rPr lang="en-US" dirty="0"/>
              <a:t>Data Cleaning: Removing unnecessary data</a:t>
            </a:r>
          </a:p>
        </p:txBody>
      </p:sp>
      <p:graphicFrame>
        <p:nvGraphicFramePr>
          <p:cNvPr id="3" name="Table 3">
            <a:extLst>
              <a:ext uri="{FF2B5EF4-FFF2-40B4-BE49-F238E27FC236}">
                <a16:creationId xmlns:a16="http://schemas.microsoft.com/office/drawing/2014/main" id="{421F3DAB-1C1B-4EEB-908C-92F08E032A39}"/>
              </a:ext>
            </a:extLst>
          </p:cNvPr>
          <p:cNvGraphicFramePr>
            <a:graphicFrameLocks noGrp="1"/>
          </p:cNvGraphicFramePr>
          <p:nvPr>
            <p:extLst>
              <p:ext uri="{D42A27DB-BD31-4B8C-83A1-F6EECF244321}">
                <p14:modId xmlns:p14="http://schemas.microsoft.com/office/powerpoint/2010/main" val="164027301"/>
              </p:ext>
            </p:extLst>
          </p:nvPr>
        </p:nvGraphicFramePr>
        <p:xfrm>
          <a:off x="6949263" y="2086883"/>
          <a:ext cx="4423228" cy="1010920"/>
        </p:xfrm>
        <a:graphic>
          <a:graphicData uri="http://schemas.openxmlformats.org/drawingml/2006/table">
            <a:tbl>
              <a:tblPr firstRow="1" bandRow="1">
                <a:tableStyleId>{5C22544A-7EE6-4342-B048-85BDC9FD1C3A}</a:tableStyleId>
              </a:tblPr>
              <a:tblGrid>
                <a:gridCol w="2211614">
                  <a:extLst>
                    <a:ext uri="{9D8B030D-6E8A-4147-A177-3AD203B41FA5}">
                      <a16:colId xmlns:a16="http://schemas.microsoft.com/office/drawing/2014/main" val="1002297135"/>
                    </a:ext>
                  </a:extLst>
                </a:gridCol>
                <a:gridCol w="2211614">
                  <a:extLst>
                    <a:ext uri="{9D8B030D-6E8A-4147-A177-3AD203B41FA5}">
                      <a16:colId xmlns:a16="http://schemas.microsoft.com/office/drawing/2014/main" val="565978583"/>
                    </a:ext>
                  </a:extLst>
                </a:gridCol>
              </a:tblGrid>
              <a:tr h="370840">
                <a:tc>
                  <a:txBody>
                    <a:bodyPr/>
                    <a:lstStyle/>
                    <a:p>
                      <a:r>
                        <a:rPr lang="en-US" dirty="0"/>
                        <a:t>Missing Values in Training Data</a:t>
                      </a:r>
                    </a:p>
                  </a:txBody>
                  <a:tcPr/>
                </a:tc>
                <a:tc>
                  <a:txBody>
                    <a:bodyPr/>
                    <a:lstStyle/>
                    <a:p>
                      <a:r>
                        <a:rPr lang="en-US" dirty="0"/>
                        <a:t>Missing Values in Test Data</a:t>
                      </a:r>
                    </a:p>
                  </a:txBody>
                  <a:tcPr/>
                </a:tc>
                <a:extLst>
                  <a:ext uri="{0D108BD9-81ED-4DB2-BD59-A6C34878D82A}">
                    <a16:rowId xmlns:a16="http://schemas.microsoft.com/office/drawing/2014/main" val="3150289189"/>
                  </a:ext>
                </a:extLst>
              </a:tr>
              <a:tr h="370840">
                <a:tc>
                  <a:txBody>
                    <a:bodyPr/>
                    <a:lstStyle/>
                    <a:p>
                      <a:r>
                        <a:rPr lang="en-US" dirty="0"/>
                        <a:t>61</a:t>
                      </a:r>
                    </a:p>
                  </a:txBody>
                  <a:tcPr/>
                </a:tc>
                <a:tc>
                  <a:txBody>
                    <a:bodyPr/>
                    <a:lstStyle/>
                    <a:p>
                      <a:r>
                        <a:rPr lang="en-US" dirty="0"/>
                        <a:t>26</a:t>
                      </a:r>
                    </a:p>
                  </a:txBody>
                  <a:tcPr/>
                </a:tc>
                <a:extLst>
                  <a:ext uri="{0D108BD9-81ED-4DB2-BD59-A6C34878D82A}">
                    <a16:rowId xmlns:a16="http://schemas.microsoft.com/office/drawing/2014/main" val="639528409"/>
                  </a:ext>
                </a:extLst>
              </a:tr>
            </a:tbl>
          </a:graphicData>
        </a:graphic>
      </p:graphicFrame>
      <p:pic>
        <p:nvPicPr>
          <p:cNvPr id="5" name="Picture 4">
            <a:extLst>
              <a:ext uri="{FF2B5EF4-FFF2-40B4-BE49-F238E27FC236}">
                <a16:creationId xmlns:a16="http://schemas.microsoft.com/office/drawing/2014/main" id="{41399481-29F9-4202-9893-17B9B3B9C90B}"/>
              </a:ext>
            </a:extLst>
          </p:cNvPr>
          <p:cNvPicPr>
            <a:picLocks noChangeAspect="1"/>
          </p:cNvPicPr>
          <p:nvPr/>
        </p:nvPicPr>
        <p:blipFill>
          <a:blip r:embed="rId4"/>
          <a:stretch>
            <a:fillRect/>
          </a:stretch>
        </p:blipFill>
        <p:spPr>
          <a:xfrm>
            <a:off x="6949263" y="3853544"/>
            <a:ext cx="4305170" cy="1411139"/>
          </a:xfrm>
          <a:prstGeom prst="rect">
            <a:avLst/>
          </a:prstGeom>
        </p:spPr>
      </p:pic>
      <p:pic>
        <p:nvPicPr>
          <p:cNvPr id="6" name="Cleaning 1">
            <a:hlinkClick r:id="" action="ppaction://media"/>
            <a:extLst>
              <a:ext uri="{FF2B5EF4-FFF2-40B4-BE49-F238E27FC236}">
                <a16:creationId xmlns:a16="http://schemas.microsoft.com/office/drawing/2014/main" id="{53FADC61-A44B-4569-8A89-432BDB0F0A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27971" y="60325"/>
            <a:ext cx="609600" cy="609600"/>
          </a:xfrm>
          <a:prstGeom prst="rect">
            <a:avLst/>
          </a:prstGeom>
        </p:spPr>
      </p:pic>
    </p:spTree>
    <p:extLst>
      <p:ext uri="{BB962C8B-B14F-4D97-AF65-F5344CB8AC3E}">
        <p14:creationId xmlns:p14="http://schemas.microsoft.com/office/powerpoint/2010/main" val="2741926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6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205A0-5B7D-478A-8F58-5665BF13A8FB}"/>
              </a:ext>
            </a:extLst>
          </p:cNvPr>
          <p:cNvSpPr>
            <a:spLocks noGrp="1"/>
          </p:cNvSpPr>
          <p:nvPr>
            <p:ph type="title"/>
          </p:nvPr>
        </p:nvSpPr>
        <p:spPr>
          <a:xfrm>
            <a:off x="856891" y="365125"/>
            <a:ext cx="10515600" cy="1325563"/>
          </a:xfrm>
        </p:spPr>
        <p:txBody>
          <a:bodyPr/>
          <a:lstStyle/>
          <a:p>
            <a:r>
              <a:rPr lang="en-US" dirty="0"/>
              <a:t>Data Cleaning: Removing HTML &amp; </a:t>
            </a:r>
            <a:r>
              <a:rPr lang="en-US" dirty="0" err="1"/>
              <a:t>Stopwords</a:t>
            </a:r>
            <a:endParaRPr lang="en-US" dirty="0"/>
          </a:p>
        </p:txBody>
      </p:sp>
      <p:sp>
        <p:nvSpPr>
          <p:cNvPr id="10" name="Content Placeholder 2">
            <a:extLst>
              <a:ext uri="{FF2B5EF4-FFF2-40B4-BE49-F238E27FC236}">
                <a16:creationId xmlns:a16="http://schemas.microsoft.com/office/drawing/2014/main" id="{48877502-5553-4684-BECC-08A47798388A}"/>
              </a:ext>
            </a:extLst>
          </p:cNvPr>
          <p:cNvSpPr>
            <a:spLocks noGrp="1"/>
          </p:cNvSpPr>
          <p:nvPr>
            <p:ph sz="half" idx="1"/>
          </p:nvPr>
        </p:nvSpPr>
        <p:spPr>
          <a:xfrm>
            <a:off x="838200" y="1825625"/>
            <a:ext cx="4135001" cy="4351338"/>
          </a:xfrm>
        </p:spPr>
        <p:txBody>
          <a:bodyPr/>
          <a:lstStyle/>
          <a:p>
            <a:endParaRPr lang="en-US" dirty="0"/>
          </a:p>
          <a:p>
            <a:r>
              <a:rPr lang="en-US" dirty="0"/>
              <a:t>Remove HTML characters</a:t>
            </a:r>
          </a:p>
          <a:p>
            <a:endParaRPr lang="en-US" dirty="0"/>
          </a:p>
          <a:p>
            <a:r>
              <a:rPr lang="en-US" dirty="0"/>
              <a:t>Remove </a:t>
            </a:r>
            <a:r>
              <a:rPr lang="en-US" dirty="0" err="1"/>
              <a:t>stopwords</a:t>
            </a:r>
            <a:r>
              <a:rPr lang="en-US" dirty="0"/>
              <a:t> (words that do not contribute to our analysis)</a:t>
            </a:r>
          </a:p>
        </p:txBody>
      </p:sp>
      <p:pic>
        <p:nvPicPr>
          <p:cNvPr id="3" name="Picture 2">
            <a:extLst>
              <a:ext uri="{FF2B5EF4-FFF2-40B4-BE49-F238E27FC236}">
                <a16:creationId xmlns:a16="http://schemas.microsoft.com/office/drawing/2014/main" id="{C137961D-9F49-4B17-97D8-96F1BA010C32}"/>
              </a:ext>
            </a:extLst>
          </p:cNvPr>
          <p:cNvPicPr>
            <a:picLocks noChangeAspect="1"/>
          </p:cNvPicPr>
          <p:nvPr/>
        </p:nvPicPr>
        <p:blipFill>
          <a:blip r:embed="rId4"/>
          <a:stretch>
            <a:fillRect/>
          </a:stretch>
        </p:blipFill>
        <p:spPr>
          <a:xfrm>
            <a:off x="5530877" y="3573917"/>
            <a:ext cx="6115904" cy="1505160"/>
          </a:xfrm>
          <a:prstGeom prst="rect">
            <a:avLst/>
          </a:prstGeom>
        </p:spPr>
      </p:pic>
      <p:pic>
        <p:nvPicPr>
          <p:cNvPr id="4" name="Picture 3">
            <a:extLst>
              <a:ext uri="{FF2B5EF4-FFF2-40B4-BE49-F238E27FC236}">
                <a16:creationId xmlns:a16="http://schemas.microsoft.com/office/drawing/2014/main" id="{791AC00E-095F-49F8-B939-28D65312D8E2}"/>
              </a:ext>
            </a:extLst>
          </p:cNvPr>
          <p:cNvPicPr>
            <a:picLocks noChangeAspect="1"/>
          </p:cNvPicPr>
          <p:nvPr/>
        </p:nvPicPr>
        <p:blipFill>
          <a:blip r:embed="rId5"/>
          <a:stretch>
            <a:fillRect/>
          </a:stretch>
        </p:blipFill>
        <p:spPr>
          <a:xfrm>
            <a:off x="6854436" y="2122715"/>
            <a:ext cx="3447351" cy="950504"/>
          </a:xfrm>
          <a:prstGeom prst="rect">
            <a:avLst/>
          </a:prstGeom>
        </p:spPr>
      </p:pic>
      <p:pic>
        <p:nvPicPr>
          <p:cNvPr id="7" name="Cleaning 2">
            <a:hlinkClick r:id="" action="ppaction://media"/>
            <a:extLst>
              <a:ext uri="{FF2B5EF4-FFF2-40B4-BE49-F238E27FC236}">
                <a16:creationId xmlns:a16="http://schemas.microsoft.com/office/drawing/2014/main" id="{CE678911-F7FF-4C8F-A5A1-BF9FE9E17ED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72491" y="60325"/>
            <a:ext cx="609600" cy="609600"/>
          </a:xfrm>
          <a:prstGeom prst="rect">
            <a:avLst/>
          </a:prstGeom>
        </p:spPr>
      </p:pic>
    </p:spTree>
    <p:extLst>
      <p:ext uri="{BB962C8B-B14F-4D97-AF65-F5344CB8AC3E}">
        <p14:creationId xmlns:p14="http://schemas.microsoft.com/office/powerpoint/2010/main" val="1390668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89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205A0-5B7D-478A-8F58-5665BF13A8FB}"/>
              </a:ext>
            </a:extLst>
          </p:cNvPr>
          <p:cNvSpPr>
            <a:spLocks noGrp="1"/>
          </p:cNvSpPr>
          <p:nvPr>
            <p:ph type="title"/>
          </p:nvPr>
        </p:nvSpPr>
        <p:spPr>
          <a:xfrm>
            <a:off x="856891" y="365125"/>
            <a:ext cx="10515600" cy="1325563"/>
          </a:xfrm>
        </p:spPr>
        <p:txBody>
          <a:bodyPr/>
          <a:lstStyle/>
          <a:p>
            <a:r>
              <a:rPr lang="en-US" dirty="0"/>
              <a:t>Data Cleaning: Removing special characters &amp; URLs</a:t>
            </a:r>
          </a:p>
        </p:txBody>
      </p:sp>
      <p:sp>
        <p:nvSpPr>
          <p:cNvPr id="10" name="Content Placeholder 2">
            <a:extLst>
              <a:ext uri="{FF2B5EF4-FFF2-40B4-BE49-F238E27FC236}">
                <a16:creationId xmlns:a16="http://schemas.microsoft.com/office/drawing/2014/main" id="{48877502-5553-4684-BECC-08A47798388A}"/>
              </a:ext>
            </a:extLst>
          </p:cNvPr>
          <p:cNvSpPr>
            <a:spLocks noGrp="1"/>
          </p:cNvSpPr>
          <p:nvPr>
            <p:ph sz="half" idx="1"/>
          </p:nvPr>
        </p:nvSpPr>
        <p:spPr>
          <a:xfrm>
            <a:off x="838200" y="1825625"/>
            <a:ext cx="4135001" cy="4351338"/>
          </a:xfrm>
        </p:spPr>
        <p:txBody>
          <a:bodyPr/>
          <a:lstStyle/>
          <a:p>
            <a:endParaRPr lang="en-US" dirty="0"/>
          </a:p>
          <a:p>
            <a:r>
              <a:rPr lang="en-US" dirty="0"/>
              <a:t>Remove special characters</a:t>
            </a:r>
          </a:p>
          <a:p>
            <a:endParaRPr lang="en-US" dirty="0"/>
          </a:p>
          <a:p>
            <a:endParaRPr lang="en-US" dirty="0"/>
          </a:p>
          <a:p>
            <a:r>
              <a:rPr lang="en-US" dirty="0"/>
              <a:t>Remove URLs</a:t>
            </a:r>
          </a:p>
        </p:txBody>
      </p:sp>
      <p:pic>
        <p:nvPicPr>
          <p:cNvPr id="8" name="Picture 7">
            <a:extLst>
              <a:ext uri="{FF2B5EF4-FFF2-40B4-BE49-F238E27FC236}">
                <a16:creationId xmlns:a16="http://schemas.microsoft.com/office/drawing/2014/main" id="{D30BBECA-8D91-4DCE-8100-C340545F065B}"/>
              </a:ext>
            </a:extLst>
          </p:cNvPr>
          <p:cNvPicPr>
            <a:picLocks noChangeAspect="1"/>
          </p:cNvPicPr>
          <p:nvPr/>
        </p:nvPicPr>
        <p:blipFill rotWithShape="1">
          <a:blip r:embed="rId4"/>
          <a:srcRect l="40371" r="16432"/>
          <a:stretch/>
        </p:blipFill>
        <p:spPr>
          <a:xfrm>
            <a:off x="4797073" y="4001294"/>
            <a:ext cx="6293571" cy="879946"/>
          </a:xfrm>
          <a:prstGeom prst="rect">
            <a:avLst/>
          </a:prstGeom>
        </p:spPr>
      </p:pic>
      <p:pic>
        <p:nvPicPr>
          <p:cNvPr id="6" name="Picture 5">
            <a:extLst>
              <a:ext uri="{FF2B5EF4-FFF2-40B4-BE49-F238E27FC236}">
                <a16:creationId xmlns:a16="http://schemas.microsoft.com/office/drawing/2014/main" id="{E09D764A-FCCF-4077-8981-4AEFFB3CEF41}"/>
              </a:ext>
            </a:extLst>
          </p:cNvPr>
          <p:cNvPicPr>
            <a:picLocks noChangeAspect="1"/>
          </p:cNvPicPr>
          <p:nvPr/>
        </p:nvPicPr>
        <p:blipFill>
          <a:blip r:embed="rId5"/>
          <a:stretch>
            <a:fillRect/>
          </a:stretch>
        </p:blipFill>
        <p:spPr>
          <a:xfrm>
            <a:off x="6483670" y="2340900"/>
            <a:ext cx="3096504" cy="729342"/>
          </a:xfrm>
          <a:prstGeom prst="rect">
            <a:avLst/>
          </a:prstGeom>
        </p:spPr>
      </p:pic>
      <p:pic>
        <p:nvPicPr>
          <p:cNvPr id="7" name="Cleaning 3">
            <a:hlinkClick r:id="" action="ppaction://media"/>
            <a:extLst>
              <a:ext uri="{FF2B5EF4-FFF2-40B4-BE49-F238E27FC236}">
                <a16:creationId xmlns:a16="http://schemas.microsoft.com/office/drawing/2014/main" id="{8A09822F-5DE3-4306-A3FB-0CC8741656C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72491" y="60325"/>
            <a:ext cx="609600" cy="609600"/>
          </a:xfrm>
          <a:prstGeom prst="rect">
            <a:avLst/>
          </a:prstGeom>
        </p:spPr>
      </p:pic>
    </p:spTree>
    <p:extLst>
      <p:ext uri="{BB962C8B-B14F-4D97-AF65-F5344CB8AC3E}">
        <p14:creationId xmlns:p14="http://schemas.microsoft.com/office/powerpoint/2010/main" val="229338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85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205A0-5B7D-478A-8F58-5665BF13A8FB}"/>
              </a:ext>
            </a:extLst>
          </p:cNvPr>
          <p:cNvSpPr>
            <a:spLocks noGrp="1"/>
          </p:cNvSpPr>
          <p:nvPr>
            <p:ph type="title"/>
          </p:nvPr>
        </p:nvSpPr>
        <p:spPr>
          <a:xfrm>
            <a:off x="856891" y="365125"/>
            <a:ext cx="10515600" cy="1325563"/>
          </a:xfrm>
        </p:spPr>
        <p:txBody>
          <a:bodyPr/>
          <a:lstStyle/>
          <a:p>
            <a:r>
              <a:rPr lang="en-US" dirty="0"/>
              <a:t>Data Cleaning: Removing hashtags</a:t>
            </a:r>
          </a:p>
        </p:txBody>
      </p:sp>
      <p:sp>
        <p:nvSpPr>
          <p:cNvPr id="10" name="Content Placeholder 2">
            <a:extLst>
              <a:ext uri="{FF2B5EF4-FFF2-40B4-BE49-F238E27FC236}">
                <a16:creationId xmlns:a16="http://schemas.microsoft.com/office/drawing/2014/main" id="{48877502-5553-4684-BECC-08A47798388A}"/>
              </a:ext>
            </a:extLst>
          </p:cNvPr>
          <p:cNvSpPr>
            <a:spLocks noGrp="1"/>
          </p:cNvSpPr>
          <p:nvPr>
            <p:ph sz="half" idx="1"/>
          </p:nvPr>
        </p:nvSpPr>
        <p:spPr>
          <a:xfrm>
            <a:off x="838200" y="2435227"/>
            <a:ext cx="4135001" cy="3138259"/>
          </a:xfrm>
        </p:spPr>
        <p:txBody>
          <a:bodyPr/>
          <a:lstStyle/>
          <a:p>
            <a:endParaRPr lang="en-US" dirty="0"/>
          </a:p>
          <a:p>
            <a:r>
              <a:rPr lang="en-US" dirty="0"/>
              <a:t>Remove hashtags which could change the meaning of a word</a:t>
            </a:r>
          </a:p>
        </p:txBody>
      </p:sp>
      <p:pic>
        <p:nvPicPr>
          <p:cNvPr id="4" name="Picture 3">
            <a:extLst>
              <a:ext uri="{FF2B5EF4-FFF2-40B4-BE49-F238E27FC236}">
                <a16:creationId xmlns:a16="http://schemas.microsoft.com/office/drawing/2014/main" id="{F0B555A0-8FD5-4398-B741-41DF358141FF}"/>
              </a:ext>
            </a:extLst>
          </p:cNvPr>
          <p:cNvPicPr>
            <a:picLocks noChangeAspect="1"/>
          </p:cNvPicPr>
          <p:nvPr/>
        </p:nvPicPr>
        <p:blipFill>
          <a:blip r:embed="rId4"/>
          <a:stretch>
            <a:fillRect/>
          </a:stretch>
        </p:blipFill>
        <p:spPr>
          <a:xfrm>
            <a:off x="5834491" y="3118037"/>
            <a:ext cx="5538000" cy="920565"/>
          </a:xfrm>
          <a:prstGeom prst="rect">
            <a:avLst/>
          </a:prstGeom>
        </p:spPr>
      </p:pic>
      <p:pic>
        <p:nvPicPr>
          <p:cNvPr id="5" name="Cleaning 4">
            <a:hlinkClick r:id="" action="ppaction://media"/>
            <a:extLst>
              <a:ext uri="{FF2B5EF4-FFF2-40B4-BE49-F238E27FC236}">
                <a16:creationId xmlns:a16="http://schemas.microsoft.com/office/drawing/2014/main" id="{0D83437F-ECA0-45A7-B5C9-D58C9DC5D5A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35109" y="163286"/>
            <a:ext cx="609600" cy="609600"/>
          </a:xfrm>
          <a:prstGeom prst="rect">
            <a:avLst/>
          </a:prstGeom>
        </p:spPr>
      </p:pic>
    </p:spTree>
    <p:extLst>
      <p:ext uri="{BB962C8B-B14F-4D97-AF65-F5344CB8AC3E}">
        <p14:creationId xmlns:p14="http://schemas.microsoft.com/office/powerpoint/2010/main" val="1276257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32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71AA2-608E-4BC6-BD3A-B249CB8E0F0A}"/>
              </a:ext>
            </a:extLst>
          </p:cNvPr>
          <p:cNvSpPr>
            <a:spLocks noGrp="1"/>
          </p:cNvSpPr>
          <p:nvPr>
            <p:ph type="title"/>
          </p:nvPr>
        </p:nvSpPr>
        <p:spPr/>
        <p:txBody>
          <a:bodyPr/>
          <a:lstStyle/>
          <a:p>
            <a:r>
              <a:rPr lang="en-US" dirty="0"/>
              <a:t>EDA: Visualizations</a:t>
            </a:r>
          </a:p>
        </p:txBody>
      </p:sp>
      <p:pic>
        <p:nvPicPr>
          <p:cNvPr id="5" name="Content Placeholder 4">
            <a:extLst>
              <a:ext uri="{FF2B5EF4-FFF2-40B4-BE49-F238E27FC236}">
                <a16:creationId xmlns:a16="http://schemas.microsoft.com/office/drawing/2014/main" id="{748BED1B-BBFD-41FE-8CC5-1C473CE4F549}"/>
              </a:ext>
            </a:extLst>
          </p:cNvPr>
          <p:cNvPicPr>
            <a:picLocks noGrp="1" noChangeAspect="1"/>
          </p:cNvPicPr>
          <p:nvPr>
            <p:ph sz="half" idx="1"/>
          </p:nvPr>
        </p:nvPicPr>
        <p:blipFill>
          <a:blip r:embed="rId4"/>
          <a:stretch>
            <a:fillRect/>
          </a:stretch>
        </p:blipFill>
        <p:spPr>
          <a:xfrm>
            <a:off x="384694" y="2286000"/>
            <a:ext cx="4868594" cy="3286919"/>
          </a:xfrm>
          <a:prstGeom prst="rect">
            <a:avLst/>
          </a:prstGeom>
        </p:spPr>
      </p:pic>
      <p:pic>
        <p:nvPicPr>
          <p:cNvPr id="6" name="Content Placeholder 5">
            <a:extLst>
              <a:ext uri="{FF2B5EF4-FFF2-40B4-BE49-F238E27FC236}">
                <a16:creationId xmlns:a16="http://schemas.microsoft.com/office/drawing/2014/main" id="{C7C7E235-85C6-48EC-BA91-A3BAEF57F869}"/>
              </a:ext>
            </a:extLst>
          </p:cNvPr>
          <p:cNvPicPr>
            <a:picLocks noGrp="1" noChangeAspect="1"/>
          </p:cNvPicPr>
          <p:nvPr>
            <p:ph sz="half" idx="2"/>
          </p:nvPr>
        </p:nvPicPr>
        <p:blipFill>
          <a:blip r:embed="rId5"/>
          <a:stretch>
            <a:fillRect/>
          </a:stretch>
        </p:blipFill>
        <p:spPr>
          <a:xfrm>
            <a:off x="5662454" y="1981200"/>
            <a:ext cx="5847756" cy="3238170"/>
          </a:xfrm>
          <a:prstGeom prst="rect">
            <a:avLst/>
          </a:prstGeom>
        </p:spPr>
      </p:pic>
      <p:pic>
        <p:nvPicPr>
          <p:cNvPr id="3" name="slide 8">
            <a:hlinkClick r:id="" action="ppaction://media"/>
            <a:extLst>
              <a:ext uri="{FF2B5EF4-FFF2-40B4-BE49-F238E27FC236}">
                <a16:creationId xmlns:a16="http://schemas.microsoft.com/office/drawing/2014/main" id="{C9009C70-A5C2-4359-A987-16364A9131A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10210" y="365125"/>
            <a:ext cx="406400" cy="406400"/>
          </a:xfrm>
          <a:prstGeom prst="rect">
            <a:avLst/>
          </a:prstGeom>
        </p:spPr>
      </p:pic>
    </p:spTree>
    <p:extLst>
      <p:ext uri="{BB962C8B-B14F-4D97-AF65-F5344CB8AC3E}">
        <p14:creationId xmlns:p14="http://schemas.microsoft.com/office/powerpoint/2010/main" val="3599220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45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4569</TotalTime>
  <Words>305</Words>
  <Application>Microsoft Office PowerPoint</Application>
  <PresentationFormat>Widescreen</PresentationFormat>
  <Paragraphs>76</Paragraphs>
  <Slides>14</Slides>
  <Notes>0</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Berlin Sans FB Demi</vt:lpstr>
      <vt:lpstr>Calibri</vt:lpstr>
      <vt:lpstr>Calibri Light</vt:lpstr>
      <vt:lpstr>Office Theme</vt:lpstr>
      <vt:lpstr>Disaster Tweets</vt:lpstr>
      <vt:lpstr>Project Goal</vt:lpstr>
      <vt:lpstr>EDA</vt:lpstr>
      <vt:lpstr>EDA</vt:lpstr>
      <vt:lpstr>Data Cleaning: Removing unnecessary data</vt:lpstr>
      <vt:lpstr>Data Cleaning: Removing HTML &amp; Stopwords</vt:lpstr>
      <vt:lpstr>Data Cleaning: Removing special characters &amp; URLs</vt:lpstr>
      <vt:lpstr>Data Cleaning: Removing hashtags</vt:lpstr>
      <vt:lpstr>EDA: Visualizations</vt:lpstr>
      <vt:lpstr>EDA: Visualizations</vt:lpstr>
      <vt:lpstr>Modeling</vt:lpstr>
      <vt:lpstr>Classification</vt:lpstr>
      <vt:lpstr>Results</vt:lpstr>
      <vt:lpstr>THANKS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Jonathan Lawrence</dc:creator>
  <cp:lastModifiedBy>Jonathan Lawrence</cp:lastModifiedBy>
  <cp:revision>126</cp:revision>
  <dcterms:created xsi:type="dcterms:W3CDTF">2020-02-05T02:03:50Z</dcterms:created>
  <dcterms:modified xsi:type="dcterms:W3CDTF">2020-05-30T03:56:57Z</dcterms:modified>
</cp:coreProperties>
</file>

<file path=docProps/thumbnail.jpeg>
</file>